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ms-office.legacyDiagramTex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0" autoAdjust="0"/>
    <p:restoredTop sz="94649" autoAdjust="0"/>
  </p:normalViewPr>
  <p:slideViewPr>
    <p:cSldViewPr>
      <p:cViewPr varScale="1">
        <p:scale>
          <a:sx n="71" d="100"/>
          <a:sy n="71" d="100"/>
        </p:scale>
        <p:origin x="-135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06/relationships/legacyDocTextInfo" Target="legacyDocTextInfo.bin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microsoft.com/office/2006/relationships/legacyDiagramText" Target="legacyDiagramText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F41530-ED80-4E73-B14C-6448BF424DDE}" type="datetimeFigureOut">
              <a:rPr lang="it-IT" smtClean="0"/>
              <a:pPr/>
              <a:t>16/03/2016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F28A7C-F886-4EDF-8D88-5524FBD7EF58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F28A7C-F886-4EDF-8D88-5524FBD7EF58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3086-6627-4953-9742-4A8560BB3B93}" type="datetimeFigureOut">
              <a:rPr lang="it-IT" smtClean="0"/>
              <a:pPr/>
              <a:t>16/03/2016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0A93-F2AB-4876-92AB-F278158E40B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3086-6627-4953-9742-4A8560BB3B93}" type="datetimeFigureOut">
              <a:rPr lang="it-IT" smtClean="0"/>
              <a:pPr/>
              <a:t>16/03/2016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0A93-F2AB-4876-92AB-F278158E40B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3086-6627-4953-9742-4A8560BB3B93}" type="datetimeFigureOut">
              <a:rPr lang="it-IT" smtClean="0"/>
              <a:pPr/>
              <a:t>16/03/2016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0A93-F2AB-4876-92AB-F278158E40B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3086-6627-4953-9742-4A8560BB3B93}" type="datetimeFigureOut">
              <a:rPr lang="it-IT" smtClean="0"/>
              <a:pPr/>
              <a:t>16/03/2016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0A93-F2AB-4876-92AB-F278158E40B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3086-6627-4953-9742-4A8560BB3B93}" type="datetimeFigureOut">
              <a:rPr lang="it-IT" smtClean="0"/>
              <a:pPr/>
              <a:t>16/03/2016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0A93-F2AB-4876-92AB-F278158E40B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3086-6627-4953-9742-4A8560BB3B93}" type="datetimeFigureOut">
              <a:rPr lang="it-IT" smtClean="0"/>
              <a:pPr/>
              <a:t>16/03/2016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0A93-F2AB-4876-92AB-F278158E40B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3086-6627-4953-9742-4A8560BB3B93}" type="datetimeFigureOut">
              <a:rPr lang="it-IT" smtClean="0"/>
              <a:pPr/>
              <a:t>16/03/2016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0A93-F2AB-4876-92AB-F278158E40B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3086-6627-4953-9742-4A8560BB3B93}" type="datetimeFigureOut">
              <a:rPr lang="it-IT" smtClean="0"/>
              <a:pPr/>
              <a:t>16/03/2016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0A93-F2AB-4876-92AB-F278158E40B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3086-6627-4953-9742-4A8560BB3B93}" type="datetimeFigureOut">
              <a:rPr lang="it-IT" smtClean="0"/>
              <a:pPr/>
              <a:t>16/03/2016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0A93-F2AB-4876-92AB-F278158E40B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3086-6627-4953-9742-4A8560BB3B93}" type="datetimeFigureOut">
              <a:rPr lang="it-IT" smtClean="0"/>
              <a:pPr/>
              <a:t>16/03/2016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0A93-F2AB-4876-92AB-F278158E40B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3086-6627-4953-9742-4A8560BB3B93}" type="datetimeFigureOut">
              <a:rPr lang="it-IT" smtClean="0"/>
              <a:pPr/>
              <a:t>16/03/2016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90A93-F2AB-4876-92AB-F278158E40B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33086-6627-4953-9742-4A8560BB3B93}" type="datetimeFigureOut">
              <a:rPr lang="it-IT" smtClean="0"/>
              <a:pPr/>
              <a:t>16/03/2016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90A93-F2AB-4876-92AB-F278158E40B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 noChangeShapeType="1"/>
          </p:cNvSpPr>
          <p:nvPr/>
        </p:nvSpPr>
        <p:spPr bwMode="auto">
          <a:xfrm>
            <a:off x="106727625" y="105048050"/>
            <a:ext cx="7056438" cy="10325100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400" b="1" i="0" u="none" strike="noStrike" cap="none" normalizeH="0" baseline="0" smtClean="0">
                <a:ln>
                  <a:noFill/>
                </a:ln>
                <a:solidFill>
                  <a:srgbClr val="333399"/>
                </a:solidFill>
                <a:effectLst/>
                <a:latin typeface="Calibri Light" pitchFamily="34" charset="0"/>
                <a:cs typeface="Arial" pitchFamily="34" charset="0"/>
              </a:rPr>
              <a:t>REGISTRATION FORM, Florence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400" b="1" i="0" u="none" strike="noStrike" cap="none" normalizeH="0" baseline="0" smtClean="0">
                <a:ln>
                  <a:noFill/>
                </a:ln>
                <a:solidFill>
                  <a:srgbClr val="333399"/>
                </a:solidFill>
                <a:effectLst/>
                <a:latin typeface="Calibri Light" pitchFamily="34" charset="0"/>
                <a:cs typeface="Arial" pitchFamily="34" charset="0"/>
              </a:rPr>
              <a:t>November 3-5, 2016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1" u="none" strike="noStrike" cap="none" normalizeH="0" baseline="0" smtClean="0">
                <a:ln>
                  <a:noFill/>
                </a:ln>
                <a:solidFill>
                  <a:srgbClr val="333399"/>
                </a:solidFill>
                <a:effectLst/>
                <a:latin typeface="Calibri Light" pitchFamily="34" charset="0"/>
                <a:cs typeface="Arial" pitchFamily="34" charset="0"/>
              </a:rPr>
              <a:t>     Please complete the form  using block letters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4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 Light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400" b="0" i="0" u="none" strike="noStrike" cap="none" normalizeH="0" baseline="0" smtClean="0">
                <a:ln>
                  <a:noFill/>
                </a:ln>
                <a:solidFill>
                  <a:srgbClr val="333399"/>
                </a:solidFill>
                <a:effectLst/>
                <a:latin typeface="Segoe UI" pitchFamily="34" charset="0"/>
                <a:cs typeface="Arial" pitchFamily="34" charset="0"/>
              </a:rPr>
              <a:t>LAST NAME_________________________________________________________________________________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400" b="0" i="0" u="none" strike="noStrike" cap="none" normalizeH="0" baseline="0" smtClean="0">
              <a:ln>
                <a:noFill/>
              </a:ln>
              <a:solidFill>
                <a:srgbClr val="333399"/>
              </a:solidFill>
              <a:effectLst/>
              <a:latin typeface="Segoe UI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400" b="0" i="0" u="none" strike="noStrike" cap="none" normalizeH="0" baseline="0" smtClean="0">
                <a:ln>
                  <a:noFill/>
                </a:ln>
                <a:solidFill>
                  <a:srgbClr val="333399"/>
                </a:solidFill>
                <a:effectLst/>
                <a:latin typeface="Segoe UI" pitchFamily="34" charset="0"/>
                <a:cs typeface="Arial" pitchFamily="34" charset="0"/>
              </a:rPr>
              <a:t>FIRST NAME________________________________________________________________________________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400" b="0" i="0" u="none" strike="noStrike" cap="none" normalizeH="0" baseline="0" smtClean="0">
              <a:ln>
                <a:noFill/>
              </a:ln>
              <a:solidFill>
                <a:srgbClr val="333399"/>
              </a:solidFill>
              <a:effectLst/>
              <a:latin typeface="Segoe UI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400" b="0" i="0" u="none" strike="noStrike" cap="none" normalizeH="0" baseline="0" smtClean="0">
                <a:ln>
                  <a:noFill/>
                </a:ln>
                <a:solidFill>
                  <a:srgbClr val="333399"/>
                </a:solidFill>
                <a:effectLst/>
                <a:latin typeface="Segoe UI" pitchFamily="34" charset="0"/>
                <a:cs typeface="Arial" pitchFamily="34" charset="0"/>
              </a:rPr>
              <a:t>ADDRESS___________________________________________________________________________________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400" b="0" i="0" u="none" strike="noStrike" cap="none" normalizeH="0" baseline="0" smtClean="0">
              <a:ln>
                <a:noFill/>
              </a:ln>
              <a:solidFill>
                <a:srgbClr val="333399"/>
              </a:solidFill>
              <a:effectLst/>
              <a:latin typeface="Segoe UI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400" b="0" i="0" u="none" strike="noStrike" cap="none" normalizeH="0" baseline="0" smtClean="0">
                <a:ln>
                  <a:noFill/>
                </a:ln>
                <a:solidFill>
                  <a:srgbClr val="333399"/>
                </a:solidFill>
                <a:effectLst/>
                <a:latin typeface="Segoe UI" pitchFamily="34" charset="0"/>
                <a:cs typeface="Arial" pitchFamily="34" charset="0"/>
              </a:rPr>
              <a:t>_____________________________________________________________________________________________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400" b="0" i="0" u="none" strike="noStrike" cap="none" normalizeH="0" baseline="0" smtClean="0">
              <a:ln>
                <a:noFill/>
              </a:ln>
              <a:solidFill>
                <a:srgbClr val="333399"/>
              </a:solidFill>
              <a:effectLst/>
              <a:latin typeface="Segoe UI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400" b="0" i="0" u="none" strike="noStrike" cap="none" normalizeH="0" baseline="0" smtClean="0">
                <a:ln>
                  <a:noFill/>
                </a:ln>
                <a:solidFill>
                  <a:srgbClr val="333399"/>
                </a:solidFill>
                <a:effectLst/>
                <a:latin typeface="Segoe UI" pitchFamily="34" charset="0"/>
                <a:cs typeface="Arial" pitchFamily="34" charset="0"/>
              </a:rPr>
              <a:t>PHONE_____________________________________________________________________________________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400" b="1" i="0" u="none" strike="noStrike" cap="none" normalizeH="0" baseline="0" smtClean="0">
              <a:ln>
                <a:noFill/>
              </a:ln>
              <a:solidFill>
                <a:srgbClr val="333399"/>
              </a:solidFill>
              <a:effectLst/>
              <a:latin typeface="Segoe UI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400" b="0" i="0" u="none" strike="noStrike" cap="none" normalizeH="0" baseline="0" smtClean="0">
                <a:ln>
                  <a:noFill/>
                </a:ln>
                <a:solidFill>
                  <a:srgbClr val="333399"/>
                </a:solidFill>
                <a:effectLst/>
                <a:latin typeface="Segoe UI" pitchFamily="34" charset="0"/>
                <a:cs typeface="Arial" pitchFamily="34" charset="0"/>
              </a:rPr>
              <a:t>MOBILE PHONE ____________________________________________________________________________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400" b="0" i="0" u="none" strike="noStrike" cap="none" normalizeH="0" baseline="0" smtClean="0">
              <a:ln>
                <a:noFill/>
              </a:ln>
              <a:solidFill>
                <a:srgbClr val="333399"/>
              </a:solidFill>
              <a:effectLst/>
              <a:latin typeface="Segoe U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400" b="0" i="0" u="none" strike="noStrike" cap="none" normalizeH="0" baseline="0" smtClean="0">
                <a:ln>
                  <a:noFill/>
                </a:ln>
                <a:solidFill>
                  <a:srgbClr val="333399"/>
                </a:solidFill>
                <a:effectLst/>
                <a:latin typeface="Segoe UI" pitchFamily="34" charset="0"/>
                <a:cs typeface="Arial" pitchFamily="34" charset="0"/>
              </a:rPr>
              <a:t>EMAIL_______________________________________________________________________________________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400" b="0" i="0" u="none" strike="noStrike" cap="none" normalizeH="0" baseline="0" smtClean="0">
              <a:ln>
                <a:noFill/>
              </a:ln>
              <a:solidFill>
                <a:srgbClr val="333399"/>
              </a:solidFill>
              <a:effectLst/>
              <a:latin typeface="Segoe U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333399"/>
                </a:solidFill>
                <a:effectLst/>
                <a:latin typeface="Calibri Light" pitchFamily="34" charset="0"/>
                <a:cs typeface="Arial" pitchFamily="34" charset="0"/>
              </a:rPr>
              <a:t>Date and place of birth  (mandatory)_______</a:t>
            </a:r>
            <a:r>
              <a:rPr kumimoji="0" lang="it-IT" sz="1400" b="0" i="0" u="none" strike="noStrike" cap="none" normalizeH="0" baseline="0" smtClean="0">
                <a:ln>
                  <a:noFill/>
                </a:ln>
                <a:solidFill>
                  <a:srgbClr val="333399"/>
                </a:solidFill>
                <a:effectLst/>
                <a:latin typeface="Segoe UI" pitchFamily="34" charset="0"/>
                <a:cs typeface="Arial" pitchFamily="34" charset="0"/>
              </a:rPr>
              <a:t>__________________________________________________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400" b="0" i="0" u="none" strike="noStrike" cap="none" normalizeH="0" baseline="0" smtClean="0">
              <a:ln>
                <a:noFill/>
              </a:ln>
              <a:solidFill>
                <a:srgbClr val="333399"/>
              </a:solidFill>
              <a:effectLst/>
              <a:latin typeface="Segoe U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400" b="0" i="0" u="none" strike="noStrike" cap="none" normalizeH="0" baseline="0" smtClean="0">
                <a:ln>
                  <a:noFill/>
                </a:ln>
                <a:solidFill>
                  <a:srgbClr val="333399"/>
                </a:solidFill>
                <a:effectLst/>
                <a:latin typeface="Segoe UI" pitchFamily="34" charset="0"/>
                <a:cs typeface="Arial" pitchFamily="34" charset="0"/>
              </a:rPr>
              <a:t>TAX CODE </a:t>
            </a:r>
            <a:r>
              <a:rPr kumimoji="0" lang="it-IT" sz="1000" b="0" i="0" u="none" strike="noStrike" cap="none" normalizeH="0" baseline="0" smtClean="0">
                <a:ln>
                  <a:noFill/>
                </a:ln>
                <a:solidFill>
                  <a:srgbClr val="333399"/>
                </a:solidFill>
                <a:effectLst/>
                <a:latin typeface="Segoe UI" pitchFamily="34" charset="0"/>
                <a:cs typeface="Arial" pitchFamily="34" charset="0"/>
              </a:rPr>
              <a:t>(mandatory for Italian participants only)_________________________________________________________________________</a:t>
            </a:r>
            <a:endParaRPr kumimoji="0" lang="it-IT" sz="1400" b="0" i="0" u="none" strike="noStrike" cap="none" normalizeH="0" baseline="0" smtClean="0">
              <a:ln>
                <a:noFill/>
              </a:ln>
              <a:solidFill>
                <a:srgbClr val="333399"/>
              </a:solidFill>
              <a:effectLst/>
              <a:latin typeface="Segoe U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400" b="0" i="0" u="none" strike="noStrike" cap="none" normalizeH="0" baseline="0" smtClean="0">
              <a:ln>
                <a:noFill/>
              </a:ln>
              <a:solidFill>
                <a:srgbClr val="333399"/>
              </a:solidFill>
              <a:effectLst/>
              <a:latin typeface="Segoe U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400" b="0" i="0" u="none" strike="noStrike" cap="none" normalizeH="0" baseline="0" smtClean="0">
                <a:ln>
                  <a:noFill/>
                </a:ln>
                <a:solidFill>
                  <a:srgbClr val="333399"/>
                </a:solidFill>
                <a:effectLst/>
                <a:latin typeface="Segoe UI" pitchFamily="34" charset="0"/>
                <a:cs typeface="Arial" pitchFamily="34" charset="0"/>
              </a:rPr>
              <a:t>PROFESSION_______________________________________________________________________________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400" b="0" i="0" u="none" strike="noStrike" cap="none" normalizeH="0" baseline="0" smtClean="0">
              <a:ln>
                <a:noFill/>
              </a:ln>
              <a:solidFill>
                <a:srgbClr val="333399"/>
              </a:solidFill>
              <a:effectLst/>
              <a:latin typeface="Segoe U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400" b="0" i="0" u="none" strike="noStrike" cap="none" normalizeH="0" baseline="0" smtClean="0">
                <a:ln>
                  <a:noFill/>
                </a:ln>
                <a:solidFill>
                  <a:srgbClr val="333399"/>
                </a:solidFill>
                <a:effectLst/>
                <a:latin typeface="Segoe UI" pitchFamily="34" charset="0"/>
                <a:cs typeface="Arial" pitchFamily="34" charset="0"/>
              </a:rPr>
              <a:t>SPECIALIZATION___________________________________________________________________________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500" b="0" i="0" u="none" strike="noStrike" cap="none" normalizeH="0" baseline="0" smtClean="0">
              <a:ln>
                <a:noFill/>
              </a:ln>
              <a:solidFill>
                <a:srgbClr val="333399"/>
              </a:solidFill>
              <a:effectLst/>
              <a:latin typeface="Segoe U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500" b="0" i="0" u="none" strike="noStrike" cap="none" normalizeH="0" baseline="0" smtClean="0">
                <a:ln>
                  <a:noFill/>
                </a:ln>
                <a:solidFill>
                  <a:srgbClr val="333399"/>
                </a:solidFill>
                <a:effectLst/>
                <a:latin typeface="Segoe UI" pitchFamily="34" charset="0"/>
                <a:cs typeface="Arial" pitchFamily="34" charset="0"/>
              </a:rPr>
              <a:t>			</a:t>
            </a:r>
            <a:r>
              <a:rPr kumimoji="0" lang="it-IT" sz="1400" b="0" i="0" u="none" strike="noStrike" cap="none" normalizeH="0" baseline="0" smtClean="0">
                <a:ln>
                  <a:noFill/>
                </a:ln>
                <a:solidFill>
                  <a:srgbClr val="333399"/>
                </a:solidFill>
                <a:effectLst/>
                <a:latin typeface="Segoe UI" pitchFamily="34" charset="0"/>
                <a:cs typeface="Arial" pitchFamily="34" charset="0"/>
              </a:rPr>
              <a:t>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400" b="0" i="0" u="none" strike="noStrike" cap="none" normalizeH="0" baseline="0" smtClean="0">
                <a:ln>
                  <a:noFill/>
                </a:ln>
                <a:solidFill>
                  <a:srgbClr val="333399"/>
                </a:solidFill>
                <a:effectLst/>
                <a:latin typeface="Segoe UI" pitchFamily="34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400" b="0" i="0" u="none" strike="noStrike" cap="none" normalizeH="0" baseline="0" smtClean="0">
                <a:ln>
                  <a:noFill/>
                </a:ln>
                <a:solidFill>
                  <a:srgbClr val="333399"/>
                </a:solidFill>
                <a:effectLst/>
                <a:latin typeface="Segoe UI" pitchFamily="34" charset="0"/>
                <a:cs typeface="Arial" pitchFamily="34" charset="0"/>
              </a:rPr>
              <a:t>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500" b="0" i="0" u="none" strike="noStrike" cap="none" normalizeH="0" baseline="0" smtClean="0">
              <a:ln>
                <a:noFill/>
              </a:ln>
              <a:solidFill>
                <a:srgbClr val="333399"/>
              </a:solidFill>
              <a:effectLst/>
              <a:latin typeface="Segoe U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400" b="0" i="0" u="none" strike="noStrike" cap="none" normalizeH="0" baseline="0" smtClean="0">
                <a:ln>
                  <a:noFill/>
                </a:ln>
                <a:solidFill>
                  <a:srgbClr val="333399"/>
                </a:solidFill>
                <a:effectLst/>
                <a:latin typeface="Segoe UI" pitchFamily="34" charset="0"/>
                <a:cs typeface="Arial" pitchFamily="34" charset="0"/>
              </a:rPr>
              <a:t> </a:t>
            </a:r>
            <a:r>
              <a:rPr kumimoji="0" lang="it-IT" sz="1400" b="0" i="1" u="none" strike="noStrike" cap="none" normalizeH="0" baseline="0" smtClean="0">
                <a:ln>
                  <a:noFill/>
                </a:ln>
                <a:solidFill>
                  <a:srgbClr val="333399"/>
                </a:solidFill>
                <a:effectLst/>
                <a:latin typeface="Calibri Light" pitchFamily="34" charset="0"/>
                <a:cs typeface="Arial" pitchFamily="34" charset="0"/>
              </a:rPr>
              <a:t>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400" b="0" i="1" u="none" strike="noStrike" cap="none" normalizeH="0" baseline="0" smtClean="0">
              <a:ln>
                <a:noFill/>
              </a:ln>
              <a:solidFill>
                <a:srgbClr val="333399"/>
              </a:solidFill>
              <a:effectLst/>
              <a:latin typeface="Calibri Light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400" b="0" i="1" u="none" strike="noStrike" cap="none" normalizeH="0" baseline="0" smtClean="0">
                <a:ln>
                  <a:noFill/>
                </a:ln>
                <a:solidFill>
                  <a:srgbClr val="333399"/>
                </a:solidFill>
                <a:effectLst/>
                <a:latin typeface="Calibri Light" pitchFamily="34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rgbClr val="333399"/>
              </a:solidFill>
              <a:effectLst/>
              <a:latin typeface="Calibri Light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333399"/>
                </a:solidFill>
                <a:effectLst/>
                <a:latin typeface="Calibri Light" pitchFamily="34" charset="0"/>
                <a:cs typeface="Arial" pitchFamily="34" charset="0"/>
              </a:rPr>
              <a:t>INVOICING ADDRESS: </a:t>
            </a: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rgbClr val="333399"/>
                </a:solidFill>
                <a:effectLst/>
                <a:latin typeface="Calibri Light" pitchFamily="34" charset="0"/>
                <a:cs typeface="Arial" pitchFamily="34" charset="0"/>
              </a:rPr>
              <a:t>Fiscal/Vat code  (mandatory for travel agency/company)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rgbClr val="333399"/>
                </a:solidFill>
                <a:effectLst/>
                <a:latin typeface="Calibri Light" pitchFamily="34" charset="0"/>
                <a:cs typeface="Arial" pitchFamily="34" charset="0"/>
              </a:rPr>
              <a:t>  Please head   invoice to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333399"/>
                </a:solidFill>
                <a:effectLst/>
                <a:latin typeface="Calibri Light" pitchFamily="34" charset="0"/>
                <a:cs typeface="Arial" pitchFamily="34" charset="0"/>
              </a:rPr>
              <a:t>_____________________________________________________________________________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400" b="0" i="0" u="none" strike="noStrike" cap="none" normalizeH="0" baseline="0" smtClean="0">
              <a:ln>
                <a:noFill/>
              </a:ln>
              <a:solidFill>
                <a:srgbClr val="333399"/>
              </a:solidFill>
              <a:effectLst/>
              <a:latin typeface="Segoe U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400" b="0" i="0" u="none" strike="noStrike" cap="none" normalizeH="0" baseline="0" smtClean="0">
                <a:ln>
                  <a:noFill/>
                </a:ln>
                <a:solidFill>
                  <a:srgbClr val="333399"/>
                </a:solidFill>
                <a:effectLst/>
                <a:latin typeface="Segoe UI" pitchFamily="34" charset="0"/>
                <a:cs typeface="Arial" pitchFamily="34" charset="0"/>
              </a:rPr>
              <a:t>____________________________________________________________________________________________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400" b="0" i="0" u="none" strike="noStrike" cap="none" normalizeH="0" baseline="0" smtClean="0">
                <a:ln>
                  <a:noFill/>
                </a:ln>
                <a:solidFill>
                  <a:srgbClr val="333399"/>
                </a:solidFill>
                <a:effectLst/>
                <a:latin typeface="Segoe UI" pitchFamily="34" charset="0"/>
                <a:cs typeface="Arial" pitchFamily="34" charset="0"/>
              </a:rPr>
              <a:t>    	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333399"/>
                </a:solidFill>
                <a:effectLst/>
                <a:latin typeface="Calibri Light" pitchFamily="34" charset="0"/>
                <a:cs typeface="Arial" pitchFamily="34" charset="0"/>
              </a:rPr>
              <a:t>_______________________________________________________________________________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333399"/>
                </a:solidFill>
                <a:effectLst/>
                <a:latin typeface="Calibri Light" pitchFamily="34" charset="0"/>
                <a:cs typeface="Arial" pitchFamily="34" charset="0"/>
              </a:rPr>
              <a:t>  </a:t>
            </a:r>
            <a:r>
              <a:rPr kumimoji="0" lang="en-US" sz="1000" b="1" i="0" u="none" strike="noStrike" cap="none" normalizeH="0" baseline="0" smtClean="0">
                <a:ln>
                  <a:noFill/>
                </a:ln>
                <a:solidFill>
                  <a:srgbClr val="333399"/>
                </a:solidFill>
                <a:effectLst/>
                <a:latin typeface="Calibri Light" pitchFamily="34" charset="0"/>
                <a:cs typeface="Arial" pitchFamily="34" charset="0"/>
              </a:rPr>
              <a:t>DECLARATION: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333399"/>
                </a:solidFill>
                <a:effectLst/>
                <a:latin typeface="Calibri Light" pitchFamily="34" charset="0"/>
                <a:cs typeface="Arial" pitchFamily="34" charset="0"/>
              </a:rPr>
              <a:t>  Your signature is mandatory in order to process your registrations and hotel accommodation.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333399"/>
                </a:solidFill>
                <a:effectLst/>
                <a:latin typeface="Calibri Light" pitchFamily="34" charset="0"/>
                <a:cs typeface="Arial" pitchFamily="34" charset="0"/>
              </a:rPr>
              <a:t>  According to Art.13 Law 196/2003 Eleven Conference is authorized to use my personal data for purposes connected to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333399"/>
                </a:solidFill>
                <a:effectLst/>
                <a:latin typeface="Calibri Light" pitchFamily="34" charset="0"/>
                <a:cs typeface="Arial" pitchFamily="34" charset="0"/>
              </a:rPr>
              <a:t>   he Conference management. I also confirm that I have understood the cancellation and refund policy for registration </a:t>
            </a: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333399"/>
              </a:solidFill>
              <a:effectLst/>
              <a:latin typeface="Calibri Light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rgbClr val="333399"/>
              </a:solidFill>
              <a:effectLst/>
              <a:latin typeface="Calibri Light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rgbClr val="333399"/>
              </a:solidFill>
              <a:effectLst/>
              <a:latin typeface="Calibri Light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333399"/>
                </a:solidFill>
                <a:effectLst/>
                <a:latin typeface="Calibri Light" pitchFamily="34" charset="0"/>
                <a:cs typeface="Arial" pitchFamily="34" charset="0"/>
              </a:rPr>
              <a:t>Date (DD/MM/YYYY) ____________________Signature (mandatory)_________________________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4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2290225" y="104960738"/>
            <a:ext cx="1547813" cy="43656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pic>
        <p:nvPicPr>
          <p:cNvPr id="1028" name="Picture 4" descr="ESUR intestazion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6403775" y="104927400"/>
            <a:ext cx="2519363" cy="75882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1029" name="AutoShape 5"/>
          <p:cNvSpPr>
            <a:spLocks noChangeArrowheads="1"/>
          </p:cNvSpPr>
          <p:nvPr/>
        </p:nvSpPr>
        <p:spPr bwMode="auto">
          <a:xfrm>
            <a:off x="110580488" y="111099600"/>
            <a:ext cx="179387" cy="144463"/>
          </a:xfrm>
          <a:prstGeom prst="roundRect">
            <a:avLst>
              <a:gd name="adj" fmla="val 16667"/>
            </a:avLst>
          </a:prstGeom>
          <a:noFill/>
          <a:ln w="9525" algn="in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30" name="AutoShape 6"/>
          <p:cNvSpPr>
            <a:spLocks noChangeArrowheads="1"/>
          </p:cNvSpPr>
          <p:nvPr/>
        </p:nvSpPr>
        <p:spPr bwMode="auto">
          <a:xfrm>
            <a:off x="108635800" y="111082138"/>
            <a:ext cx="179388" cy="144462"/>
          </a:xfrm>
          <a:prstGeom prst="roundRect">
            <a:avLst>
              <a:gd name="adj" fmla="val 16667"/>
            </a:avLst>
          </a:prstGeom>
          <a:noFill/>
          <a:ln w="9525" algn="in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31" name="AutoShape 7"/>
          <p:cNvSpPr>
            <a:spLocks noChangeArrowheads="1"/>
          </p:cNvSpPr>
          <p:nvPr/>
        </p:nvSpPr>
        <p:spPr bwMode="auto">
          <a:xfrm>
            <a:off x="108635800" y="111371063"/>
            <a:ext cx="179388" cy="142875"/>
          </a:xfrm>
          <a:prstGeom prst="roundRect">
            <a:avLst>
              <a:gd name="adj" fmla="val 16667"/>
            </a:avLst>
          </a:prstGeom>
          <a:noFill/>
          <a:ln w="9525" algn="in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32" name="AutoShape 8"/>
          <p:cNvSpPr>
            <a:spLocks noChangeArrowheads="1"/>
          </p:cNvSpPr>
          <p:nvPr/>
        </p:nvSpPr>
        <p:spPr bwMode="auto">
          <a:xfrm>
            <a:off x="108707238" y="112104488"/>
            <a:ext cx="180975" cy="142875"/>
          </a:xfrm>
          <a:prstGeom prst="roundRect">
            <a:avLst>
              <a:gd name="adj" fmla="val 16667"/>
            </a:avLst>
          </a:prstGeom>
          <a:noFill/>
          <a:ln w="9525" algn="in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34" name="AutoShape 10"/>
          <p:cNvSpPr>
            <a:spLocks noChangeArrowheads="1"/>
          </p:cNvSpPr>
          <p:nvPr/>
        </p:nvSpPr>
        <p:spPr bwMode="auto">
          <a:xfrm>
            <a:off x="110723363" y="112104488"/>
            <a:ext cx="180975" cy="142875"/>
          </a:xfrm>
          <a:prstGeom prst="roundRect">
            <a:avLst>
              <a:gd name="adj" fmla="val 16667"/>
            </a:avLst>
          </a:prstGeom>
          <a:noFill/>
          <a:ln w="9525" algn="in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2483768" y="0"/>
            <a:ext cx="504056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300" b="1" i="0" u="none" strike="noStrike" cap="none" normalizeH="0" baseline="0" dirty="0" smtClean="0">
                <a:ln>
                  <a:noFill/>
                </a:ln>
                <a:solidFill>
                  <a:srgbClr val="333399"/>
                </a:solidFill>
                <a:effectLst/>
                <a:latin typeface="Calibri Light" pitchFamily="34" charset="0"/>
                <a:cs typeface="Arial" pitchFamily="34" charset="0"/>
              </a:rPr>
              <a:t>REGISTRATION FORM, </a:t>
            </a:r>
            <a:r>
              <a:rPr kumimoji="0" lang="it-IT" sz="1300" b="1" i="0" u="none" strike="noStrike" cap="none" normalizeH="0" baseline="0" dirty="0" err="1" smtClean="0">
                <a:ln>
                  <a:noFill/>
                </a:ln>
                <a:solidFill>
                  <a:srgbClr val="333399"/>
                </a:solidFill>
                <a:effectLst/>
                <a:latin typeface="Calibri Light" pitchFamily="34" charset="0"/>
                <a:cs typeface="Arial" pitchFamily="34" charset="0"/>
              </a:rPr>
              <a:t>Florence</a:t>
            </a:r>
            <a:r>
              <a:rPr kumimoji="0" lang="it-IT" sz="1300" b="1" i="0" u="none" strike="noStrike" cap="none" normalizeH="0" baseline="0" dirty="0" smtClean="0">
                <a:ln>
                  <a:noFill/>
                </a:ln>
                <a:solidFill>
                  <a:srgbClr val="333399"/>
                </a:solidFill>
                <a:effectLst/>
                <a:latin typeface="Calibri Light" pitchFamily="34" charset="0"/>
                <a:cs typeface="Arial" pitchFamily="34" charset="0"/>
              </a:rPr>
              <a:t> </a:t>
            </a:r>
            <a:r>
              <a:rPr kumimoji="0" lang="it-IT" sz="1300" b="1" i="0" u="none" strike="noStrike" cap="none" normalizeH="0" dirty="0" smtClean="0">
                <a:ln>
                  <a:noFill/>
                </a:ln>
                <a:solidFill>
                  <a:srgbClr val="333399"/>
                </a:solidFill>
                <a:effectLst/>
                <a:latin typeface="Calibri Light" pitchFamily="34" charset="0"/>
                <a:cs typeface="Arial" pitchFamily="34" charset="0"/>
              </a:rPr>
              <a:t>  </a:t>
            </a:r>
            <a:r>
              <a:rPr kumimoji="0" lang="it-IT" sz="1300" b="1" i="0" u="none" strike="noStrike" cap="none" normalizeH="0" baseline="0" dirty="0" err="1" smtClean="0">
                <a:ln>
                  <a:noFill/>
                </a:ln>
                <a:solidFill>
                  <a:srgbClr val="333399"/>
                </a:solidFill>
                <a:effectLst/>
                <a:latin typeface="Calibri Light" pitchFamily="34" charset="0"/>
                <a:cs typeface="Arial" pitchFamily="34" charset="0"/>
              </a:rPr>
              <a:t>November</a:t>
            </a:r>
            <a:r>
              <a:rPr kumimoji="0" lang="it-IT" sz="1300" b="1" i="0" u="none" strike="noStrike" cap="none" normalizeH="0" baseline="0" dirty="0" smtClean="0">
                <a:ln>
                  <a:noFill/>
                </a:ln>
                <a:solidFill>
                  <a:srgbClr val="333399"/>
                </a:solidFill>
                <a:effectLst/>
                <a:latin typeface="Calibri Light" pitchFamily="34" charset="0"/>
                <a:cs typeface="Arial" pitchFamily="34" charset="0"/>
              </a:rPr>
              <a:t> 3-5, 2016</a:t>
            </a:r>
            <a:endParaRPr kumimoji="0" lang="it-IT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0" i="1" u="none" strike="noStrike" cap="none" normalizeH="0" baseline="0" dirty="0" smtClean="0">
                <a:ln>
                  <a:noFill/>
                </a:ln>
                <a:solidFill>
                  <a:srgbClr val="333399"/>
                </a:solidFill>
                <a:effectLst/>
                <a:latin typeface="Calibri Light" pitchFamily="34" charset="0"/>
                <a:cs typeface="Arial" pitchFamily="34" charset="0"/>
              </a:rPr>
              <a:t>     Please complete the form  using block letters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300" i="1" dirty="0" smtClean="0">
                <a:solidFill>
                  <a:srgbClr val="333399"/>
                </a:solidFill>
                <a:latin typeface="Calibri Light" pitchFamily="34" charset="0"/>
                <a:cs typeface="Arial" pitchFamily="34" charset="0"/>
              </a:rPr>
              <a:t>The registration form should be sent to: info@elevenconference.it</a:t>
            </a:r>
            <a:endParaRPr kumimoji="0" lang="en-US" sz="1300" b="0" i="1" u="none" strike="noStrike" cap="none" normalizeH="0" baseline="0" dirty="0" smtClean="0">
              <a:ln>
                <a:noFill/>
              </a:ln>
              <a:solidFill>
                <a:srgbClr val="333399"/>
              </a:solidFill>
              <a:effectLst/>
              <a:latin typeface="Calibri Light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0" i="1" u="none" strike="noStrike" cap="none" normalizeH="0" baseline="0" dirty="0" smtClean="0">
                <a:ln>
                  <a:noFill/>
                </a:ln>
                <a:solidFill>
                  <a:srgbClr val="333399"/>
                </a:solidFill>
                <a:effectLst/>
                <a:latin typeface="Calibri Light" pitchFamily="34" charset="0"/>
                <a:cs typeface="Arial" pitchFamily="34" charset="0"/>
              </a:rPr>
              <a:t> </a:t>
            </a:r>
            <a:endParaRPr kumimoji="0" lang="en-U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 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55" name="Picture 31" descr="Logo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80312" y="-27384"/>
            <a:ext cx="1643093" cy="463436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graphicFrame>
        <p:nvGraphicFramePr>
          <p:cNvPr id="33" name="Tabella 32"/>
          <p:cNvGraphicFramePr>
            <a:graphicFrameLocks noGrp="1"/>
          </p:cNvGraphicFramePr>
          <p:nvPr/>
        </p:nvGraphicFramePr>
        <p:xfrm>
          <a:off x="35496" y="4077073"/>
          <a:ext cx="9108505" cy="219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5265"/>
                <a:gridCol w="1627151"/>
                <a:gridCol w="2121779"/>
                <a:gridCol w="1609625"/>
                <a:gridCol w="2084685"/>
              </a:tblGrid>
              <a:tr h="475624">
                <a:tc gridSpan="4">
                  <a:txBody>
                    <a:bodyPr/>
                    <a:lstStyle/>
                    <a:p>
                      <a:pPr algn="l"/>
                      <a:r>
                        <a:rPr lang="it-IT" sz="1300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           </a:t>
                      </a:r>
                      <a:r>
                        <a:rPr lang="it-IT" sz="1300" baseline="0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   </a:t>
                      </a:r>
                    </a:p>
                    <a:p>
                      <a:pPr algn="l"/>
                      <a:r>
                        <a:rPr lang="it-IT" sz="1300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                          DOCTOR                                RESIDENT </a:t>
                      </a:r>
                      <a:endParaRPr lang="it-IT" sz="1300" dirty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it-IT" sz="1300" dirty="0" smtClean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300" dirty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>
                    <a:lnT w="12700" cmpd="sng">
                      <a:noFill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it-IT" sz="1400" b="1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PAYMENT</a:t>
                      </a:r>
                      <a:endParaRPr lang="it-IT" sz="1400" dirty="0" smtClean="0"/>
                    </a:p>
                  </a:txBody>
                  <a:tcPr anchor="ctr">
                    <a:lnT w="12700" cmpd="sng">
                      <a:noFill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77958">
                <a:tc>
                  <a:txBody>
                    <a:bodyPr/>
                    <a:lstStyle/>
                    <a:p>
                      <a:pPr algn="ctr"/>
                      <a:r>
                        <a:rPr lang="it-IT" sz="13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     </a:t>
                      </a:r>
                    </a:p>
                    <a:p>
                      <a:pPr algn="ctr"/>
                      <a:r>
                        <a:rPr lang="it-IT" sz="13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   </a:t>
                      </a:r>
                    </a:p>
                    <a:p>
                      <a:pPr algn="ctr"/>
                      <a:r>
                        <a:rPr lang="it-IT" sz="13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     </a:t>
                      </a:r>
                      <a:r>
                        <a:rPr lang="it-IT" sz="1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ESUR </a:t>
                      </a:r>
                      <a:r>
                        <a:rPr lang="it-IT" sz="12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it-IT" sz="1200" b="1" baseline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Member</a:t>
                      </a:r>
                      <a:endParaRPr lang="it-IT" sz="1200" dirty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>
                    <a:lnT w="38100" cmpd="sng">
                      <a:noFill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       </a:t>
                      </a:r>
                    </a:p>
                    <a:p>
                      <a:pPr algn="ctr"/>
                      <a:r>
                        <a:rPr lang="it-IT" sz="13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it-IT" sz="13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      </a:t>
                      </a:r>
                      <a:r>
                        <a:rPr lang="it-IT" sz="1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SIRM</a:t>
                      </a:r>
                      <a:r>
                        <a:rPr lang="it-IT" sz="12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it-IT" sz="1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it-IT" sz="12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Member</a:t>
                      </a:r>
                      <a:endParaRPr lang="it-IT" sz="12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b="1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    </a:t>
                      </a:r>
                    </a:p>
                    <a:p>
                      <a:pPr algn="ctr"/>
                      <a:r>
                        <a:rPr lang="it-IT" sz="1300" b="1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it-IT" sz="1300" b="1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     </a:t>
                      </a:r>
                      <a:r>
                        <a:rPr lang="it-IT" sz="1200" b="1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SIEUN – SIU </a:t>
                      </a:r>
                      <a:r>
                        <a:rPr lang="it-IT" sz="1200" b="1" dirty="0" err="1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Member</a:t>
                      </a:r>
                      <a:endParaRPr lang="it-IT" sz="1200" b="1" dirty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   </a:t>
                      </a:r>
                    </a:p>
                    <a:p>
                      <a:pPr algn="ctr"/>
                      <a:r>
                        <a:rPr lang="it-IT" sz="1200" b="1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        </a:t>
                      </a:r>
                    </a:p>
                    <a:p>
                      <a:pPr algn="ctr"/>
                      <a:r>
                        <a:rPr lang="it-IT" sz="1200" b="1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       </a:t>
                      </a:r>
                      <a:r>
                        <a:rPr lang="it-IT" sz="1200" b="1" dirty="0" err="1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NON-Member</a:t>
                      </a:r>
                      <a:r>
                        <a:rPr lang="it-IT" sz="1200" b="1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     </a:t>
                      </a:r>
                      <a:endParaRPr lang="it-IT" sz="1200" b="1" dirty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1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       </a:t>
                      </a:r>
                    </a:p>
                    <a:p>
                      <a:pPr algn="l"/>
                      <a:r>
                        <a:rPr lang="it-IT" sz="11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           </a:t>
                      </a:r>
                      <a:r>
                        <a:rPr lang="it-IT" sz="1200" b="1" dirty="0" err="1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by</a:t>
                      </a:r>
                      <a:r>
                        <a:rPr lang="it-IT" sz="1200" b="1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  </a:t>
                      </a:r>
                      <a:r>
                        <a:rPr lang="it-IT" sz="1200" b="1" dirty="0" err="1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bank</a:t>
                      </a:r>
                      <a:r>
                        <a:rPr lang="it-IT" sz="1200" b="1" baseline="0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  transfer</a:t>
                      </a:r>
                      <a:endParaRPr lang="it-IT" sz="1200" b="1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  <a:p>
                      <a:endParaRPr lang="it-IT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06658">
                <a:tc gridSpan="4">
                  <a:txBody>
                    <a:bodyPr/>
                    <a:lstStyle/>
                    <a:p>
                      <a:r>
                        <a:rPr lang="it-IT" sz="1200" b="1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           ESR and EAU</a:t>
                      </a:r>
                      <a:r>
                        <a:rPr lang="it-IT" sz="1200" b="1" baseline="0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it-IT" sz="1200" b="1" kern="1200" dirty="0" err="1" smtClean="0">
                          <a:solidFill>
                            <a:schemeClr val="dk1"/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Institutional</a:t>
                      </a:r>
                      <a:r>
                        <a:rPr lang="it-IT" sz="1200" b="1" kern="1200" baseline="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it-IT" sz="1200" b="1" kern="120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and Associate  Member </a:t>
                      </a:r>
                      <a:r>
                        <a:rPr lang="it-IT" sz="1200" b="1" kern="1200" dirty="0" err="1" smtClean="0">
                          <a:solidFill>
                            <a:schemeClr val="dk1"/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Societies</a:t>
                      </a:r>
                      <a:r>
                        <a:rPr lang="it-IT" sz="1200" b="1" kern="120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</a:p>
                    <a:p>
                      <a:r>
                        <a:rPr lang="it-IT" sz="1200" kern="1200" baseline="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      </a:t>
                      </a:r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     </a:t>
                      </a: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Please specify the Member Society   </a:t>
                      </a:r>
                      <a:r>
                        <a:rPr lang="en-US" sz="900" kern="1200" baseline="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 </a:t>
                      </a:r>
                    </a:p>
                    <a:p>
                      <a:endParaRPr lang="en-US" sz="900" kern="1200" baseline="0" dirty="0" smtClean="0">
                        <a:solidFill>
                          <a:schemeClr val="dk1"/>
                        </a:solidFill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  <a:p>
                      <a:r>
                        <a:rPr lang="en-US" sz="900" kern="1200" baseline="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                                                                       </a:t>
                      </a: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_______________________________________________________________</a:t>
                      </a:r>
                      <a:endParaRPr lang="it-IT" sz="9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  <a:p>
                      <a:pPr algn="l"/>
                      <a:r>
                        <a:rPr lang="it-IT" sz="13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 </a:t>
                      </a:r>
                      <a:endParaRPr lang="it-IT" sz="13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it-IT" sz="13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it-IT" sz="13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1100" b="1" dirty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3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      </a:t>
                      </a:r>
                      <a:r>
                        <a:rPr lang="it-IT" sz="1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 </a:t>
                      </a:r>
                      <a:r>
                        <a:rPr lang="it-IT" sz="1300" b="1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by</a:t>
                      </a:r>
                      <a:r>
                        <a:rPr lang="it-IT" sz="13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it-IT" sz="1300" b="1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credit</a:t>
                      </a:r>
                      <a:r>
                        <a:rPr lang="it-IT" sz="13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card    </a:t>
                      </a:r>
                    </a:p>
                    <a:p>
                      <a:pPr algn="l"/>
                      <a:r>
                        <a:rPr lang="it-IT" sz="13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        via </a:t>
                      </a:r>
                      <a:r>
                        <a:rPr lang="it-IT" sz="1300" b="1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Paypal</a:t>
                      </a:r>
                      <a:endParaRPr lang="it-IT" sz="13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40" name="Tabella 39"/>
          <p:cNvGraphicFramePr>
            <a:graphicFrameLocks noGrp="1"/>
          </p:cNvGraphicFramePr>
          <p:nvPr/>
        </p:nvGraphicFramePr>
        <p:xfrm>
          <a:off x="35496" y="620688"/>
          <a:ext cx="9036496" cy="35283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8405"/>
                <a:gridCol w="4708091"/>
              </a:tblGrid>
              <a:tr h="352839">
                <a:tc gridSpan="2">
                  <a:txBody>
                    <a:bodyPr/>
                    <a:lstStyle/>
                    <a:p>
                      <a:r>
                        <a:rPr lang="it-IT" sz="1200" b="1" dirty="0" smtClean="0">
                          <a:solidFill>
                            <a:schemeClr val="tx1"/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LAST</a:t>
                      </a:r>
                      <a:r>
                        <a:rPr lang="it-IT" sz="1200" b="1" baseline="0" dirty="0" smtClean="0">
                          <a:solidFill>
                            <a:schemeClr val="tx1"/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NAME/FIRST NAME</a:t>
                      </a:r>
                      <a:endParaRPr lang="it-IT" sz="1200" b="1" dirty="0">
                        <a:solidFill>
                          <a:schemeClr val="tx1"/>
                        </a:solidFill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23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52839">
                <a:tc gridSpan="2">
                  <a:txBody>
                    <a:bodyPr/>
                    <a:lstStyle/>
                    <a:p>
                      <a:r>
                        <a:rPr lang="it-IT" sz="1200" b="1" smtClean="0">
                          <a:solidFill>
                            <a:schemeClr val="tx1"/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ADDRESS</a:t>
                      </a:r>
                      <a:r>
                        <a:rPr lang="it-IT" sz="1200" b="1" baseline="0" smtClean="0">
                          <a:solidFill>
                            <a:schemeClr val="tx1"/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endParaRPr lang="it-IT" sz="1200" b="1" dirty="0">
                        <a:solidFill>
                          <a:schemeClr val="tx1"/>
                        </a:solidFill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52839">
                <a:tc gridSpan="2">
                  <a:txBody>
                    <a:bodyPr/>
                    <a:lstStyle/>
                    <a:p>
                      <a:endParaRPr lang="it-IT" sz="12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52839">
                <a:tc>
                  <a:txBody>
                    <a:bodyPr/>
                    <a:lstStyle/>
                    <a:p>
                      <a:r>
                        <a:rPr lang="it-IT" sz="1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PHONE</a:t>
                      </a:r>
                      <a:endParaRPr lang="it-IT" sz="12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MOBILE</a:t>
                      </a:r>
                      <a:r>
                        <a:rPr lang="it-IT" sz="1200" b="1" baseline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PHONE</a:t>
                      </a:r>
                      <a:endParaRPr lang="it-IT" sz="1200" b="1" dirty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2839">
                <a:tc gridSpan="2">
                  <a:txBody>
                    <a:bodyPr/>
                    <a:lstStyle/>
                    <a:p>
                      <a:r>
                        <a:rPr lang="it-IT" sz="1200" b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email</a:t>
                      </a:r>
                      <a:endParaRPr lang="it-IT" sz="12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52839">
                <a:tc gridSpan="2">
                  <a:txBody>
                    <a:bodyPr/>
                    <a:lstStyle/>
                    <a:p>
                      <a:r>
                        <a:rPr lang="it-IT" sz="1200" b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Date and place of birt (mandatory)</a:t>
                      </a:r>
                      <a:endParaRPr lang="it-IT" sz="12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36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52839">
                <a:tc gridSpan="2">
                  <a:txBody>
                    <a:bodyPr/>
                    <a:lstStyle/>
                    <a:p>
                      <a:r>
                        <a:rPr lang="it-IT" sz="1200" b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TAX CODE (mandatory</a:t>
                      </a:r>
                      <a:r>
                        <a:rPr lang="it-IT" sz="1200" b="1" baseline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for Italian participants only)</a:t>
                      </a:r>
                      <a:endParaRPr lang="it-IT" sz="12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52839">
                <a:tc>
                  <a:txBody>
                    <a:bodyPr/>
                    <a:lstStyle/>
                    <a:p>
                      <a:r>
                        <a:rPr lang="it-IT" sz="1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PROFESSION</a:t>
                      </a:r>
                      <a:endParaRPr lang="it-IT" sz="12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>
                    <a:solidFill>
                      <a:schemeClr val="accent1">
                        <a:tint val="40000"/>
                        <a:alpha val="2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SPECIALIZATION</a:t>
                      </a:r>
                      <a:endParaRPr lang="it-IT" sz="12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>
                    <a:solidFill>
                      <a:schemeClr val="accent1">
                        <a:tint val="40000"/>
                        <a:alpha val="24000"/>
                      </a:schemeClr>
                    </a:solidFill>
                  </a:tcPr>
                </a:tc>
              </a:tr>
              <a:tr h="705681">
                <a:tc gridSpan="2">
                  <a:txBody>
                    <a:bodyPr/>
                    <a:lstStyle/>
                    <a:p>
                      <a:r>
                        <a:rPr lang="it-IT" sz="1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INVOICING ADDRESS: </a:t>
                      </a:r>
                      <a:r>
                        <a:rPr lang="it-IT" sz="11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Fiscal/VAT</a:t>
                      </a:r>
                      <a:r>
                        <a:rPr lang="it-IT" sz="11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code (</a:t>
                      </a:r>
                      <a:r>
                        <a:rPr lang="it-IT" sz="1100" b="1" baseline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mandatory</a:t>
                      </a:r>
                      <a:r>
                        <a:rPr lang="it-IT" sz="11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it-IT" sz="1100" b="1" baseline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for</a:t>
                      </a:r>
                      <a:r>
                        <a:rPr lang="it-IT" sz="11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it-IT" sz="1100" b="1" baseline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travel</a:t>
                      </a:r>
                      <a:r>
                        <a:rPr lang="it-IT" sz="11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it-IT" sz="1100" b="1" baseline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agency</a:t>
                      </a:r>
                      <a:r>
                        <a:rPr lang="it-IT" sz="11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/company)</a:t>
                      </a:r>
                      <a:endParaRPr lang="it-IT" sz="11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>
                    <a:solidFill>
                      <a:schemeClr val="accent1">
                        <a:tint val="20000"/>
                        <a:alpha val="48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1" name="Rettangolo 40"/>
          <p:cNvSpPr/>
          <p:nvPr/>
        </p:nvSpPr>
        <p:spPr>
          <a:xfrm>
            <a:off x="7164288" y="4797152"/>
            <a:ext cx="216024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" name="Rettangolo 41"/>
          <p:cNvSpPr/>
          <p:nvPr/>
        </p:nvSpPr>
        <p:spPr>
          <a:xfrm>
            <a:off x="3203848" y="4293096"/>
            <a:ext cx="216024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" name="Rettangolo 42"/>
          <p:cNvSpPr/>
          <p:nvPr/>
        </p:nvSpPr>
        <p:spPr>
          <a:xfrm>
            <a:off x="7164288" y="5661248"/>
            <a:ext cx="216024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" name="Rettangolo 43"/>
          <p:cNvSpPr/>
          <p:nvPr/>
        </p:nvSpPr>
        <p:spPr>
          <a:xfrm>
            <a:off x="179512" y="5445224"/>
            <a:ext cx="216024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" name="Rettangolo 44"/>
          <p:cNvSpPr/>
          <p:nvPr/>
        </p:nvSpPr>
        <p:spPr>
          <a:xfrm>
            <a:off x="1835696" y="5013176"/>
            <a:ext cx="216024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ttangolo 22"/>
          <p:cNvSpPr/>
          <p:nvPr/>
        </p:nvSpPr>
        <p:spPr>
          <a:xfrm>
            <a:off x="3491880" y="5013176"/>
            <a:ext cx="216024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24" name="Rettangolo 23"/>
          <p:cNvSpPr/>
          <p:nvPr/>
        </p:nvSpPr>
        <p:spPr>
          <a:xfrm>
            <a:off x="179512" y="4941168"/>
            <a:ext cx="216024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Rettangolo 24"/>
          <p:cNvSpPr/>
          <p:nvPr/>
        </p:nvSpPr>
        <p:spPr>
          <a:xfrm>
            <a:off x="1043608" y="4293096"/>
            <a:ext cx="216024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Rettangolo 26"/>
          <p:cNvSpPr/>
          <p:nvPr/>
        </p:nvSpPr>
        <p:spPr>
          <a:xfrm>
            <a:off x="5580112" y="5013176"/>
            <a:ext cx="216024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auto">
          <a:xfrm>
            <a:off x="0" y="6237312"/>
            <a:ext cx="9144000" cy="1980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800" dirty="0" smtClean="0"/>
              <a:t> </a:t>
            </a:r>
            <a:r>
              <a:rPr lang="en-US" sz="800" b="1" dirty="0" smtClean="0"/>
              <a:t>DECLARATION:  </a:t>
            </a:r>
            <a:r>
              <a:rPr lang="en-US" sz="800" dirty="0" smtClean="0"/>
              <a:t>Your signature is mandatory in order to process your registrations and hotel accommodation. According to Art.13 Law 196/2003 Eleven Conference is authorized </a:t>
            </a:r>
            <a:r>
              <a:rPr lang="en-US" sz="800" dirty="0"/>
              <a:t>to use my personal </a:t>
            </a:r>
            <a:r>
              <a:rPr lang="en-US" sz="800" dirty="0" smtClean="0"/>
              <a:t> data </a:t>
            </a:r>
            <a:r>
              <a:rPr lang="en-US" sz="800" dirty="0"/>
              <a:t>for purposes connected to   </a:t>
            </a:r>
            <a:r>
              <a:rPr lang="en-US" sz="800" dirty="0" smtClean="0"/>
              <a:t>he </a:t>
            </a:r>
            <a:r>
              <a:rPr lang="en-US" sz="800" dirty="0"/>
              <a:t>Conference management. I also confirm that I have understood the cancellation and refund policy for registration </a:t>
            </a:r>
            <a:endParaRPr lang="en-US" sz="800" dirty="0" smtClean="0"/>
          </a:p>
          <a:p>
            <a:endParaRPr lang="en-US" sz="800" dirty="0"/>
          </a:p>
          <a:p>
            <a:r>
              <a:rPr lang="en-US" sz="1200" b="1" dirty="0" smtClean="0"/>
              <a:t>Date </a:t>
            </a:r>
            <a:r>
              <a:rPr lang="en-US" sz="1200" b="1" dirty="0"/>
              <a:t>(DD/MM/YYYY) </a:t>
            </a:r>
            <a:r>
              <a:rPr lang="en-US" sz="1200" b="1" dirty="0" smtClean="0"/>
              <a:t>________________________</a:t>
            </a:r>
            <a:r>
              <a:rPr lang="en-US" sz="1200" b="1" dirty="0"/>
              <a:t>Signature (mandatory</a:t>
            </a:r>
            <a:r>
              <a:rPr lang="en-US" sz="1200" b="1" dirty="0" smtClean="0"/>
              <a:t>)_________________________________________________</a:t>
            </a:r>
            <a:endParaRPr lang="en-US" sz="1200" dirty="0"/>
          </a:p>
          <a:p>
            <a:r>
              <a:rPr lang="en-US" sz="800" dirty="0"/>
              <a:t> </a:t>
            </a:r>
          </a:p>
          <a:p>
            <a:endParaRPr lang="en-US" sz="800" dirty="0" smtClean="0"/>
          </a:p>
          <a:p>
            <a:r>
              <a:rPr lang="en-US" sz="800" dirty="0"/>
              <a:t> </a:t>
            </a:r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/>
          </a:p>
          <a:p>
            <a:r>
              <a:rPr lang="en-US" sz="800" dirty="0"/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400" b="0" i="0" u="none" strike="noStrike" cap="none" normalizeH="0" baseline="0" dirty="0" smtClean="0">
                <a:ln>
                  <a:noFill/>
                </a:ln>
                <a:solidFill>
                  <a:srgbClr val="333399"/>
                </a:solidFill>
                <a:effectLst/>
                <a:latin typeface="Segoe UI" pitchFamily="34" charset="0"/>
                <a:cs typeface="Arial" pitchFamily="34" charset="0"/>
              </a:rPr>
              <a:t> </a:t>
            </a:r>
            <a:endParaRPr kumimoji="0" lang="it-IT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 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6" name="Immagine 25" descr="ESUR titolo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5496" y="-36507"/>
            <a:ext cx="2123728" cy="65719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240</Words>
  <Application>Microsoft Office PowerPoint</Application>
  <PresentationFormat>Presentazione su schermo (4:3)</PresentationFormat>
  <Paragraphs>103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Valeria</dc:creator>
  <cp:lastModifiedBy>Valeria</cp:lastModifiedBy>
  <cp:revision>27</cp:revision>
  <dcterms:created xsi:type="dcterms:W3CDTF">2015-09-29T17:39:24Z</dcterms:created>
  <dcterms:modified xsi:type="dcterms:W3CDTF">2016-03-16T15:59:43Z</dcterms:modified>
</cp:coreProperties>
</file>